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"/>
  </p:notesMasterIdLst>
  <p:sldIdLst>
    <p:sldId id="259" r:id="rId2"/>
  </p:sldIdLst>
  <p:sldSz cx="30238700" cy="43195875"/>
  <p:notesSz cx="7315200" cy="96012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209809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419618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629427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83923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10490454" algn="l" defTabSz="4196182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12588545" algn="l" defTabSz="4196182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14686636" algn="l" defTabSz="4196182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16784726" algn="l" defTabSz="4196182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5">
          <p15:clr>
            <a:srgbClr val="A4A3A4"/>
          </p15:clr>
        </p15:guide>
        <p15:guide id="2" pos="9524">
          <p15:clr>
            <a:srgbClr val="A4A3A4"/>
          </p15:clr>
        </p15:guide>
        <p15:guide id="3" orient="horz" pos="1312">
          <p15:clr>
            <a:srgbClr val="A4A3A4"/>
          </p15:clr>
        </p15:guide>
        <p15:guide id="4" pos="187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C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69" autoAdjust="0"/>
    <p:restoredTop sz="94671"/>
  </p:normalViewPr>
  <p:slideViewPr>
    <p:cSldViewPr>
      <p:cViewPr varScale="1">
        <p:scale>
          <a:sx n="17" d="100"/>
          <a:sy n="17" d="100"/>
        </p:scale>
        <p:origin x="3324" y="150"/>
      </p:cViewPr>
      <p:guideLst>
        <p:guide orient="horz" pos="13605"/>
        <p:guide pos="9524"/>
        <p:guide orient="horz" pos="1312"/>
        <p:guide pos="187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165" cy="48059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4293" y="0"/>
            <a:ext cx="3169165" cy="48059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B49EE-D745-4049-B24A-C302CD2E0FA2}" type="datetimeFigureOut">
              <a:rPr lang="de-DE" smtClean="0"/>
              <a:pPr/>
              <a:t>19.09.2020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97125" y="720725"/>
            <a:ext cx="252095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346" y="4560302"/>
            <a:ext cx="5852508" cy="4320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068"/>
            <a:ext cx="3169165" cy="4805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4293" y="9119068"/>
            <a:ext cx="3169165" cy="4805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42E9B-C103-384D-9B74-0B54F1F361F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2294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09809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98091" algn="l" defTabSz="209809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96182" algn="l" defTabSz="209809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94272" algn="l" defTabSz="209809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92363" algn="l" defTabSz="209809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90454" algn="l" defTabSz="209809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88545" algn="l" defTabSz="209809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86636" algn="l" defTabSz="209809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84726" algn="l" defTabSz="209809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0" y="35096807"/>
            <a:ext cx="30238700" cy="6411871"/>
          </a:xfrm>
          <a:prstGeom prst="rect">
            <a:avLst/>
          </a:prstGeom>
        </p:spPr>
        <p:txBody>
          <a:bodyPr lIns="419618" tIns="209809" rIns="419618" bIns="209809"/>
          <a:lstStyle>
            <a:lvl1pPr>
              <a:buNone/>
              <a:defRPr sz="6400"/>
            </a:lvl1pPr>
          </a:lstStyle>
          <a:p>
            <a:pPr lvl="0"/>
            <a:endParaRPr lang="de-CH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20231918" y="41472145"/>
            <a:ext cx="9937856" cy="977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19618" tIns="209809" rIns="419618" bIns="209809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CH" sz="3600" b="1" dirty="0"/>
              <a:t>www.fhnw.ch/technik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07978B-49B8-4270-B545-3F426F7876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947737"/>
            <a:ext cx="15789789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9">
            <a:extLst>
              <a:ext uri="{FF2B5EF4-FFF2-40B4-BE49-F238E27FC236}">
                <a16:creationId xmlns:a16="http://schemas.microsoft.com/office/drawing/2014/main" id="{E8919BB1-C092-4C4F-9FD1-3C1409BC8F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696414" y="40752065"/>
            <a:ext cx="5473360" cy="977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19618" tIns="209809" rIns="419618" bIns="209809">
            <a:spAutoFit/>
          </a:bodyPr>
          <a:lstStyle/>
          <a:p>
            <a:pPr algn="l">
              <a:spcBef>
                <a:spcPct val="50000"/>
              </a:spcBef>
            </a:pPr>
            <a:r>
              <a:rPr lang="de-CH" sz="3600" b="1" dirty="0"/>
              <a:t>www.git.io/aionfpga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sz="20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02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202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202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20200">
          <a:solidFill>
            <a:schemeClr val="tx2"/>
          </a:solidFill>
          <a:latin typeface="Arial" charset="0"/>
        </a:defRPr>
      </a:lvl5pPr>
      <a:lvl6pPr marL="2098091" algn="ctr" rtl="0" fontAlgn="base">
        <a:spcBef>
          <a:spcPct val="0"/>
        </a:spcBef>
        <a:spcAft>
          <a:spcPct val="0"/>
        </a:spcAft>
        <a:defRPr sz="20200">
          <a:solidFill>
            <a:schemeClr val="tx2"/>
          </a:solidFill>
          <a:latin typeface="Arial" charset="0"/>
        </a:defRPr>
      </a:lvl6pPr>
      <a:lvl7pPr marL="4196182" algn="ctr" rtl="0" fontAlgn="base">
        <a:spcBef>
          <a:spcPct val="0"/>
        </a:spcBef>
        <a:spcAft>
          <a:spcPct val="0"/>
        </a:spcAft>
        <a:defRPr sz="20200">
          <a:solidFill>
            <a:schemeClr val="tx2"/>
          </a:solidFill>
          <a:latin typeface="Arial" charset="0"/>
        </a:defRPr>
      </a:lvl7pPr>
      <a:lvl8pPr marL="6294272" algn="ctr" rtl="0" fontAlgn="base">
        <a:spcBef>
          <a:spcPct val="0"/>
        </a:spcBef>
        <a:spcAft>
          <a:spcPct val="0"/>
        </a:spcAft>
        <a:defRPr sz="20200">
          <a:solidFill>
            <a:schemeClr val="tx2"/>
          </a:solidFill>
          <a:latin typeface="Arial" charset="0"/>
        </a:defRPr>
      </a:lvl8pPr>
      <a:lvl9pPr marL="8392363" algn="ctr" rtl="0" fontAlgn="base">
        <a:spcBef>
          <a:spcPct val="0"/>
        </a:spcBef>
        <a:spcAft>
          <a:spcPct val="0"/>
        </a:spcAft>
        <a:defRPr sz="20200">
          <a:solidFill>
            <a:schemeClr val="tx2"/>
          </a:solidFill>
          <a:latin typeface="Arial" charset="0"/>
        </a:defRPr>
      </a:lvl9pPr>
    </p:titleStyle>
    <p:bodyStyle>
      <a:lvl1pPr marL="1573568" indent="-1573568" algn="l" rtl="0" fontAlgn="base">
        <a:spcBef>
          <a:spcPct val="20000"/>
        </a:spcBef>
        <a:spcAft>
          <a:spcPct val="0"/>
        </a:spcAft>
        <a:buChar char="•"/>
        <a:defRPr sz="14700">
          <a:solidFill>
            <a:schemeClr val="tx1"/>
          </a:solidFill>
          <a:latin typeface="+mn-lt"/>
          <a:ea typeface="+mn-ea"/>
          <a:cs typeface="+mn-cs"/>
        </a:defRPr>
      </a:lvl1pPr>
      <a:lvl2pPr marL="3409398" indent="-1311307" algn="l" rtl="0" fontAlgn="base">
        <a:spcBef>
          <a:spcPct val="20000"/>
        </a:spcBef>
        <a:spcAft>
          <a:spcPct val="0"/>
        </a:spcAft>
        <a:buChar char="–"/>
        <a:defRPr sz="12800">
          <a:solidFill>
            <a:schemeClr val="tx1"/>
          </a:solidFill>
          <a:latin typeface="+mn-lt"/>
        </a:defRPr>
      </a:lvl2pPr>
      <a:lvl3pPr marL="5245227" indent="-1049045" algn="l" rtl="0" fontAlgn="base">
        <a:spcBef>
          <a:spcPct val="20000"/>
        </a:spcBef>
        <a:spcAft>
          <a:spcPct val="0"/>
        </a:spcAft>
        <a:buChar char="•"/>
        <a:defRPr sz="11000">
          <a:solidFill>
            <a:schemeClr val="tx1"/>
          </a:solidFill>
          <a:latin typeface="+mn-lt"/>
        </a:defRPr>
      </a:lvl3pPr>
      <a:lvl4pPr marL="7343318" indent="-1049045" algn="l" rtl="0" fontAlgn="base">
        <a:spcBef>
          <a:spcPct val="20000"/>
        </a:spcBef>
        <a:spcAft>
          <a:spcPct val="0"/>
        </a:spcAft>
        <a:buChar char="–"/>
        <a:defRPr sz="9200">
          <a:solidFill>
            <a:schemeClr val="tx1"/>
          </a:solidFill>
          <a:latin typeface="+mn-lt"/>
        </a:defRPr>
      </a:lvl4pPr>
      <a:lvl5pPr marL="9441409" indent="-1049045" algn="l" rtl="0" fontAlgn="base">
        <a:spcBef>
          <a:spcPct val="20000"/>
        </a:spcBef>
        <a:spcAft>
          <a:spcPct val="0"/>
        </a:spcAft>
        <a:buChar char="»"/>
        <a:defRPr sz="9200">
          <a:solidFill>
            <a:schemeClr val="tx1"/>
          </a:solidFill>
          <a:latin typeface="+mn-lt"/>
        </a:defRPr>
      </a:lvl5pPr>
      <a:lvl6pPr marL="11539499" indent="-1049045" algn="l" rtl="0" fontAlgn="base">
        <a:spcBef>
          <a:spcPct val="20000"/>
        </a:spcBef>
        <a:spcAft>
          <a:spcPct val="0"/>
        </a:spcAft>
        <a:buChar char="»"/>
        <a:defRPr sz="9200">
          <a:solidFill>
            <a:schemeClr val="tx1"/>
          </a:solidFill>
          <a:latin typeface="+mn-lt"/>
        </a:defRPr>
      </a:lvl6pPr>
      <a:lvl7pPr marL="13637590" indent="-1049045" algn="l" rtl="0" fontAlgn="base">
        <a:spcBef>
          <a:spcPct val="20000"/>
        </a:spcBef>
        <a:spcAft>
          <a:spcPct val="0"/>
        </a:spcAft>
        <a:buChar char="»"/>
        <a:defRPr sz="9200">
          <a:solidFill>
            <a:schemeClr val="tx1"/>
          </a:solidFill>
          <a:latin typeface="+mn-lt"/>
        </a:defRPr>
      </a:lvl7pPr>
      <a:lvl8pPr marL="15735681" indent="-1049045" algn="l" rtl="0" fontAlgn="base">
        <a:spcBef>
          <a:spcPct val="20000"/>
        </a:spcBef>
        <a:spcAft>
          <a:spcPct val="0"/>
        </a:spcAft>
        <a:buChar char="»"/>
        <a:defRPr sz="9200">
          <a:solidFill>
            <a:schemeClr val="tx1"/>
          </a:solidFill>
          <a:latin typeface="+mn-lt"/>
        </a:defRPr>
      </a:lvl8pPr>
      <a:lvl9pPr marL="17833772" indent="-1049045" algn="l" rtl="0" fontAlgn="base">
        <a:spcBef>
          <a:spcPct val="20000"/>
        </a:spcBef>
        <a:spcAft>
          <a:spcPct val="0"/>
        </a:spcAft>
        <a:buChar char="»"/>
        <a:defRPr sz="9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4196182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1pPr>
      <a:lvl2pPr marL="2098091" algn="l" defTabSz="4196182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2pPr>
      <a:lvl3pPr marL="4196182" algn="l" defTabSz="4196182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3pPr>
      <a:lvl4pPr marL="6294272" algn="l" defTabSz="4196182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4pPr>
      <a:lvl5pPr marL="8392363" algn="l" defTabSz="4196182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5pPr>
      <a:lvl6pPr marL="10490454" algn="l" defTabSz="4196182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6pPr>
      <a:lvl7pPr marL="12588545" algn="l" defTabSz="4196182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7pPr>
      <a:lvl8pPr marL="14686636" algn="l" defTabSz="4196182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8pPr>
      <a:lvl9pPr marL="16784726" algn="l" defTabSz="4196182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4192358" y="1147665"/>
            <a:ext cx="47852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Exhibition No</a:t>
            </a:r>
            <a:r>
              <a:rPr lang="en-US" sz="4800" dirty="0"/>
              <a:t>. </a:t>
            </a:r>
            <a:r>
              <a:rPr lang="en-US" sz="7200" dirty="0"/>
              <a:t>012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8823D78-6B89-440E-A1BB-8F3D58E0A049}"/>
              </a:ext>
            </a:extLst>
          </p:cNvPr>
          <p:cNvSpPr txBox="1">
            <a:spLocks/>
          </p:cNvSpPr>
          <p:nvPr/>
        </p:nvSpPr>
        <p:spPr>
          <a:xfrm>
            <a:off x="1534668" y="38159777"/>
            <a:ext cx="18913274" cy="4104456"/>
          </a:xfrm>
          <a:prstGeom prst="rect">
            <a:avLst/>
          </a:prstGeom>
        </p:spPr>
        <p:txBody>
          <a:bodyPr lIns="419618" tIns="209809" rIns="419618" bIns="209809"/>
          <a:lstStyle/>
          <a:p>
            <a:pPr marL="1573568" marR="0" lvl="0" indent="-157356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latin typeface="+mn-lt"/>
              </a:rPr>
              <a:t>Degree Program:	</a:t>
            </a:r>
            <a:r>
              <a:rPr lang="en-US" sz="3600" kern="0" dirty="0">
                <a:latin typeface="+mn-lt"/>
              </a:rPr>
              <a:t>Electrical Engineering and Information Technology</a:t>
            </a:r>
          </a:p>
          <a:p>
            <a:pPr marL="1573568" marR="0" lvl="0" indent="-157356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latin typeface="+mn-lt"/>
              </a:rPr>
              <a:t>Students:</a:t>
            </a:r>
            <a:r>
              <a:rPr lang="en-US" sz="3600" kern="0" dirty="0">
                <a:latin typeface="+mn-lt"/>
              </a:rPr>
              <a:t>			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Nico Canzani, Dominik Müller</a:t>
            </a:r>
          </a:p>
          <a:p>
            <a:pPr marL="1573568" marR="0" lvl="0" indent="-157356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latin typeface="+mn-lt"/>
              </a:rPr>
              <a:t>Customer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en-US" sz="36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			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FHNW / Institute for Sensors and Electronics</a:t>
            </a:r>
          </a:p>
          <a:p>
            <a:pPr marL="1573568" marR="0" lvl="0" indent="-157356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Expert:</a:t>
            </a:r>
            <a:r>
              <a:rPr kumimoji="0" lang="en-US" sz="3600" b="1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				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Dr. Jürg M. Stettbacher</a:t>
            </a:r>
          </a:p>
          <a:p>
            <a:pPr marL="1573568" marR="0" lvl="0" indent="-157356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Coaches:		</a:t>
            </a:r>
            <a:r>
              <a:rPr lang="en-US" sz="3600" b="1" kern="0" dirty="0">
                <a:latin typeface="+mn-lt"/>
              </a:rPr>
              <a:t>	</a:t>
            </a:r>
            <a:r>
              <a:rPr lang="en-US" sz="3600" kern="0" dirty="0">
                <a:latin typeface="+mn-lt"/>
              </a:rPr>
              <a:t>Prof. Michael Pichler, michael.pichler@fhnw.ch</a:t>
            </a:r>
          </a:p>
          <a:p>
            <a:pPr marL="1573568" marR="0" lvl="0" indent="-157356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		Prof. Dr. Hanspeter Schmid, hanspeter.schmid@fhnw.ch</a:t>
            </a:r>
          </a:p>
          <a:p>
            <a:pPr marL="1573568" marR="0" lvl="0" indent="-157356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2B977-F0B1-4CB2-A2AC-076469EFA91A}"/>
              </a:ext>
            </a:extLst>
          </p:cNvPr>
          <p:cNvSpPr txBox="1"/>
          <p:nvPr/>
        </p:nvSpPr>
        <p:spPr>
          <a:xfrm>
            <a:off x="1869878" y="3756796"/>
            <a:ext cx="272353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Verdana" panose="020B0604030504040204" pitchFamily="34" charset="0"/>
                <a:ea typeface="Verdana" panose="020B0604030504040204" pitchFamily="34" charset="0"/>
              </a:rPr>
              <a:t>AI High-Performance Solution on FPGA</a:t>
            </a:r>
            <a:endParaRPr lang="en-CH" sz="9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159283-306C-48AE-8502-C133A7DB3016}"/>
              </a:ext>
            </a:extLst>
          </p:cNvPr>
          <p:cNvSpPr txBox="1"/>
          <p:nvPr/>
        </p:nvSpPr>
        <p:spPr>
          <a:xfrm>
            <a:off x="1869879" y="5586027"/>
            <a:ext cx="271077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Verdana" panose="020B0604030504040204" pitchFamily="34" charset="0"/>
                <a:ea typeface="Verdana" panose="020B0604030504040204" pitchFamily="34" charset="0"/>
              </a:rPr>
              <a:t>Real-time image classification with a convolutional neural network (CNN) using a field-programmable gate array (FPGA) as a hardware accelerator.</a:t>
            </a:r>
            <a:endParaRPr lang="en-CH" sz="5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26B956C-BBB3-414C-9D3B-0B7285BD591E}"/>
              </a:ext>
            </a:extLst>
          </p:cNvPr>
          <p:cNvSpPr txBox="1"/>
          <p:nvPr/>
        </p:nvSpPr>
        <p:spPr>
          <a:xfrm>
            <a:off x="1869877" y="18797320"/>
            <a:ext cx="10635424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5000" b="1" dirty="0">
                <a:latin typeface="Verdana" panose="020B0604030504040204" pitchFamily="34" charset="0"/>
                <a:ea typeface="Verdana" panose="020B0604030504040204" pitchFamily="34" charset="0"/>
              </a:rPr>
              <a:t>CNN</a:t>
            </a:r>
          </a:p>
          <a:p>
            <a:pPr algn="just"/>
            <a:r>
              <a:rPr lang="en-GB" sz="3600" dirty="0">
                <a:latin typeface="Verdana" panose="020B0604030504040204" pitchFamily="34" charset="0"/>
                <a:ea typeface="Verdana" panose="020B0604030504040204" pitchFamily="34" charset="0"/>
              </a:rPr>
              <a:t>The image classification is done with a deep convolutional neural network. It consists of 15 layers and a total of 1’614’484 trainable parameters.</a:t>
            </a:r>
            <a:endParaRPr lang="en-CH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81AB8E-A5BC-4A1D-85FF-96C1EDAA3CB2}"/>
              </a:ext>
            </a:extLst>
          </p:cNvPr>
          <p:cNvSpPr txBox="1"/>
          <p:nvPr/>
        </p:nvSpPr>
        <p:spPr>
          <a:xfrm>
            <a:off x="18479147" y="8304544"/>
            <a:ext cx="9600343" cy="7340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5000" b="1" dirty="0">
                <a:latin typeface="Verdana" panose="020B0604030504040204" pitchFamily="34" charset="0"/>
                <a:ea typeface="Verdana" panose="020B0604030504040204" pitchFamily="34" charset="0"/>
              </a:rPr>
              <a:t>Throwing Booth</a:t>
            </a:r>
            <a:endParaRPr lang="en-GB" sz="3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The throwing booth is constructed from general-purpose </a:t>
            </a:r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</a:rPr>
              <a:t>aluminium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profiles. The white side panel serves as a consistent background for the images. The image acquisition system consists of a </a:t>
            </a:r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</a:rPr>
              <a:t>Baumer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industrial camera combined with a suitable lens. Strong diffuse lighting is used to minimize the required exposure time and to illuminate the side panel as evenly as possible. Finally, a monitor is used to display the detected object.</a:t>
            </a:r>
            <a:endParaRPr lang="en-CH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1146E14-107B-4552-8DE2-66DA588B3D5A}"/>
              </a:ext>
            </a:extLst>
          </p:cNvPr>
          <p:cNvGrpSpPr/>
          <p:nvPr/>
        </p:nvGrpSpPr>
        <p:grpSpPr>
          <a:xfrm>
            <a:off x="1869877" y="8636497"/>
            <a:ext cx="14726984" cy="9008695"/>
            <a:chOff x="1869877" y="8478616"/>
            <a:chExt cx="14726984" cy="9008695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39A9B68-6C72-491E-8578-B65935CD5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69877" y="8478616"/>
              <a:ext cx="14726984" cy="85323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4FBA386-31F2-4E39-AB5A-B24F6938E772}"/>
                </a:ext>
              </a:extLst>
            </p:cNvPr>
            <p:cNvSpPr txBox="1"/>
            <p:nvPr/>
          </p:nvSpPr>
          <p:spPr>
            <a:xfrm>
              <a:off x="1869877" y="17025646"/>
              <a:ext cx="99501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Verdana" panose="020B0604030504040204" pitchFamily="34" charset="0"/>
                  <a:ea typeface="Verdana" panose="020B0604030504040204" pitchFamily="34" charset="0"/>
                </a:rPr>
                <a:t>Architecture of the Convolutional Neural Network (CNN)</a:t>
              </a:r>
              <a:endParaRPr lang="en-CH" sz="24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BA7EC62-D530-49F8-949D-9BAD3F77AAE6}"/>
              </a:ext>
            </a:extLst>
          </p:cNvPr>
          <p:cNvGrpSpPr/>
          <p:nvPr/>
        </p:nvGrpSpPr>
        <p:grpSpPr>
          <a:xfrm>
            <a:off x="1869878" y="16609206"/>
            <a:ext cx="26787669" cy="20903369"/>
            <a:chOff x="1869878" y="16609206"/>
            <a:chExt cx="26787669" cy="20903369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3172EB27-9D3D-40EE-88E4-9E98F269D0B2}"/>
                </a:ext>
              </a:extLst>
            </p:cNvPr>
            <p:cNvGrpSpPr/>
            <p:nvPr/>
          </p:nvGrpSpPr>
          <p:grpSpPr>
            <a:xfrm>
              <a:off x="1869878" y="16609206"/>
              <a:ext cx="26787669" cy="20398443"/>
              <a:chOff x="1869878" y="16609206"/>
              <a:chExt cx="26787669" cy="20398443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3DDC57F9-2F03-4DAE-9967-7C01E76D8099}"/>
                  </a:ext>
                </a:extLst>
              </p:cNvPr>
              <p:cNvGrpSpPr/>
              <p:nvPr/>
            </p:nvGrpSpPr>
            <p:grpSpPr>
              <a:xfrm>
                <a:off x="1869878" y="16609206"/>
                <a:ext cx="26787669" cy="20398443"/>
                <a:chOff x="1869878" y="16609206"/>
                <a:chExt cx="26787669" cy="20398443"/>
              </a:xfrm>
            </p:grpSpPr>
            <p:pic>
              <p:nvPicPr>
                <p:cNvPr id="6" name="Picture 5" descr="A picture containing table&#10;&#10;Description automatically generated">
                  <a:extLst>
                    <a:ext uri="{FF2B5EF4-FFF2-40B4-BE49-F238E27FC236}">
                      <a16:creationId xmlns:a16="http://schemas.microsoft.com/office/drawing/2014/main" id="{082AE40B-3164-40E3-B8FC-F79DF945A5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20677" y="16609206"/>
                  <a:ext cx="12736870" cy="17927926"/>
                </a:xfrm>
                <a:prstGeom prst="rect">
                  <a:avLst/>
                </a:prstGeom>
              </p:spPr>
            </p:pic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137151E8-B64D-4FC9-B04E-044C246261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41886" y="25102973"/>
                  <a:ext cx="14545616" cy="11833539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1" name="Picture 40" descr="A close up&#10;&#10;Description automatically generated">
                  <a:extLst>
                    <a:ext uri="{FF2B5EF4-FFF2-40B4-BE49-F238E27FC236}">
                      <a16:creationId xmlns:a16="http://schemas.microsoft.com/office/drawing/2014/main" id="{EC65A074-26A4-4759-A00B-DBD2940419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9878" y="29581722"/>
                  <a:ext cx="13201649" cy="7425927"/>
                </a:xfrm>
                <a:prstGeom prst="rect">
                  <a:avLst/>
                </a:prstGeom>
              </p:spPr>
            </p:pic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D515D742-1D38-43D8-96D2-D904701C1D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071527" y="24262233"/>
                  <a:ext cx="5088383" cy="1274541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8561828-7DC3-403B-B938-4AA619EFA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071527" y="22101993"/>
                  <a:ext cx="4888243" cy="7479729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1E4128A8-DCEB-4753-B3F0-E4A08503A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69878" y="22750066"/>
                  <a:ext cx="14401600" cy="683165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4AD4610-6070-48D3-AB85-EF5B312CC26B}"/>
                  </a:ext>
                </a:extLst>
              </p:cNvPr>
              <p:cNvGrpSpPr/>
              <p:nvPr/>
            </p:nvGrpSpPr>
            <p:grpSpPr>
              <a:xfrm>
                <a:off x="15907194" y="19146297"/>
                <a:ext cx="4070807" cy="1444097"/>
                <a:chOff x="15907194" y="19146297"/>
                <a:chExt cx="4070807" cy="1444097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559DBFE5-AF68-4A80-8153-7858D0A4B703}"/>
                    </a:ext>
                  </a:extLst>
                </p:cNvPr>
                <p:cNvSpPr/>
                <p:nvPr/>
              </p:nvSpPr>
              <p:spPr>
                <a:xfrm flipH="1">
                  <a:off x="19834001" y="20446394"/>
                  <a:ext cx="144000" cy="144000"/>
                </a:xfrm>
                <a:prstGeom prst="ellipse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ED7D3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35066AFE-2A75-4371-855B-CBBD90B9F1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8878055" y="19792628"/>
                  <a:ext cx="1017171" cy="718046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ED7D31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88A284D0-1B78-4319-9F63-36F9645F1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907194" y="19797737"/>
                  <a:ext cx="2988000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ED7D31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0512064-550A-4F77-984F-17DBC3132C3C}"/>
                    </a:ext>
                  </a:extLst>
                </p:cNvPr>
                <p:cNvSpPr txBox="1"/>
                <p:nvPr/>
              </p:nvSpPr>
              <p:spPr>
                <a:xfrm flipH="1">
                  <a:off x="15918832" y="19146297"/>
                  <a:ext cx="256657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Verdana" panose="020B0604030504040204" pitchFamily="34" charset="0"/>
                    </a:rPr>
                    <a:t>Camera</a:t>
                  </a: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8CC88159-3B4E-4EF0-8C57-8E5B610ECE63}"/>
                  </a:ext>
                </a:extLst>
              </p:cNvPr>
              <p:cNvGrpSpPr/>
              <p:nvPr/>
            </p:nvGrpSpPr>
            <p:grpSpPr>
              <a:xfrm>
                <a:off x="15907195" y="20617947"/>
                <a:ext cx="4746229" cy="723708"/>
                <a:chOff x="15907195" y="20617947"/>
                <a:chExt cx="4746229" cy="723708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DE6FE811-7135-4078-976D-F0CD73A1B5B1}"/>
                    </a:ext>
                  </a:extLst>
                </p:cNvPr>
                <p:cNvSpPr/>
                <p:nvPr/>
              </p:nvSpPr>
              <p:spPr>
                <a:xfrm flipH="1">
                  <a:off x="20509424" y="21197655"/>
                  <a:ext cx="144000" cy="144000"/>
                </a:xfrm>
                <a:prstGeom prst="ellipse">
                  <a:avLst/>
                </a:prstGeom>
                <a:solidFill>
                  <a:srgbClr val="ED7D31"/>
                </a:solidFill>
                <a:ln w="12700" cap="flat" cmpd="sng" algn="ctr">
                  <a:solidFill>
                    <a:srgbClr val="ED7D3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6341E94C-8E24-40F9-997D-1B2FE9D91C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907195" y="21272037"/>
                  <a:ext cx="4680000" cy="0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ED7D31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93CD0F95-DDBC-498F-8887-D2001CF2CFE5}"/>
                    </a:ext>
                  </a:extLst>
                </p:cNvPr>
                <p:cNvSpPr txBox="1"/>
                <p:nvPr/>
              </p:nvSpPr>
              <p:spPr>
                <a:xfrm flipH="1">
                  <a:off x="15918832" y="20617947"/>
                  <a:ext cx="256657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Verdana" panose="020B0604030504040204" pitchFamily="34" charset="0"/>
                      <a:ea typeface="Verdana" panose="020B0604030504040204" pitchFamily="34" charset="0"/>
                    </a:rPr>
                    <a:t>Lighting</a:t>
                  </a:r>
                  <a:endParaRPr kumimoji="0" lang="LID4096" sz="3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</a:endParaRPr>
                </a:p>
              </p:txBody>
            </p:sp>
          </p:grp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3F6707-ED73-4FE4-A98E-33F274FFD0D5}"/>
                </a:ext>
              </a:extLst>
            </p:cNvPr>
            <p:cNvSpPr txBox="1"/>
            <p:nvPr/>
          </p:nvSpPr>
          <p:spPr>
            <a:xfrm>
              <a:off x="1869878" y="37050910"/>
              <a:ext cx="26869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Verdana" panose="020B0604030504040204" pitchFamily="34" charset="0"/>
                  <a:ea typeface="Verdana" panose="020B0604030504040204" pitchFamily="34" charset="0"/>
                </a:rPr>
                <a:t>User Interface</a:t>
              </a:r>
              <a:endParaRPr lang="en-CH" sz="24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0A62022-B9DB-498F-B6C8-0AFE855EDD1A}"/>
                </a:ext>
              </a:extLst>
            </p:cNvPr>
            <p:cNvSpPr txBox="1"/>
            <p:nvPr/>
          </p:nvSpPr>
          <p:spPr>
            <a:xfrm>
              <a:off x="25632518" y="34549128"/>
              <a:ext cx="2941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Verdana" panose="020B0604030504040204" pitchFamily="34" charset="0"/>
                  <a:ea typeface="Verdana" panose="020B0604030504040204" pitchFamily="34" charset="0"/>
                </a:rPr>
                <a:t>Throwing Booth</a:t>
              </a:r>
              <a:endParaRPr lang="en-CH" sz="24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6B528486-1548-409B-9FF3-C61B2E1A3ECD}"/>
              </a:ext>
            </a:extLst>
          </p:cNvPr>
          <p:cNvSpPr txBox="1"/>
          <p:nvPr/>
        </p:nvSpPr>
        <p:spPr>
          <a:xfrm>
            <a:off x="1869876" y="23059870"/>
            <a:ext cx="9600343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5000" b="1" dirty="0">
                <a:latin typeface="Verdana" panose="020B0604030504040204" pitchFamily="34" charset="0"/>
                <a:ea typeface="Verdana" panose="020B0604030504040204" pitchFamily="34" charset="0"/>
              </a:rPr>
              <a:t>Results</a:t>
            </a:r>
          </a:p>
          <a:p>
            <a:pPr algn="just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Accuracy:		97.2 %</a:t>
            </a:r>
          </a:p>
          <a:p>
            <a:pPr algn="just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Throughput:	41.1 fps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0</TotalTime>
  <Words>240</Words>
  <Application>Microsoft Office PowerPoint</Application>
  <PresentationFormat>Custom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Verdana</vt:lpstr>
      <vt:lpstr>Standarddesign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2020-09-19T19:04:41Z</dcterms:created>
  <dcterms:modified xsi:type="dcterms:W3CDTF">2020-09-19T21:49:55Z</dcterms:modified>
</cp:coreProperties>
</file>